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9" r:id="rId4"/>
    <p:sldId id="282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9" r:id="rId13"/>
    <p:sldId id="270" r:id="rId14"/>
    <p:sldId id="277" r:id="rId15"/>
    <p:sldId id="268" r:id="rId16"/>
    <p:sldId id="273" r:id="rId17"/>
    <p:sldId id="272" r:id="rId18"/>
    <p:sldId id="258" r:id="rId19"/>
    <p:sldId id="283" r:id="rId20"/>
    <p:sldId id="276" r:id="rId21"/>
    <p:sldId id="281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A9A"/>
    <a:srgbClr val="8CB7E3"/>
    <a:srgbClr val="2F3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4EA43-5BAC-4DD9-BD76-23A6CECD7B5D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668C3-22C0-4BF9-A89E-51F4A1AAA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6E7F4-B219-4DEE-AE18-F4849E2F07FA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6D2C-3891-4DBB-B0C5-916C1F9D2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8290FF-06E3-4019-911A-2761F6A067A2}" type="slidenum">
              <a:rPr lang="en-US" altLang="en-US" sz="80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From Latin</a:t>
            </a:r>
            <a:r>
              <a:rPr lang="en-US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alea</a:t>
            </a:r>
            <a:r>
              <a:rPr lang="en-US" altLang="en-US" baseline="0" dirty="0" smtClean="0">
                <a:latin typeface="Arial" panose="020B0604020202020204" pitchFamily="34" charset="0"/>
              </a:rPr>
              <a:t>: die,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aleator</a:t>
            </a:r>
            <a:r>
              <a:rPr lang="en-US" altLang="en-US" baseline="0" dirty="0" smtClean="0">
                <a:latin typeface="Arial" panose="020B0604020202020204" pitchFamily="34" charset="0"/>
              </a:rPr>
              <a:t>: dice player 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There is uncertainty about variability—that’s why we are all here.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74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B05ADD-FEEC-46FF-8766-B9A8791CEF8A}" type="slidenum">
              <a:rPr lang="en-US" altLang="en-US" sz="80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Whiskers at 1%, 99%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Assumption:  Observed record fully characterizes the variability of streamflow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What did we learn?   Variability is higher than we first thought.  Our state of knowledge increased, but our lives got harder as a result.  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Epistemic uncertainty decreased, but Aleatory uncertainty increased (it was unchanged, but our understanding improved).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99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climate models “ready for prime time” in water resources management applications, or is more research needed?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Zbigniew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Kundzewicz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Eugene Z.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Stakhiv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35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98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Center for Atmospheric Research Community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Climate System Model Version 3 (CCSM3) under the SRES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A1B greenhouse gas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variability is estimated to account for at least half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inter-model spread in projected climate trends during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2005–2060 in the CMIP3 multi-model ensemble.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ocean, land, and sea ice initial conditions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identical for each ensemble member, and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taken from the conditions on January 1, 2000 from a single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20th century CCSM3 integration. The atmospheric initial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 differ for each ensemble member, and are taken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different days during December 1999 and January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from the same twentieth century CCSM3 integration.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uncertainty may be reducible with, e.g. signal processing methods, but WE NEED LARGER ENSEMBLES.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3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5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1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3967DC-319C-4917-AC1A-4C983309FB56}" type="slidenum">
              <a:rPr lang="en-US" altLang="en-US" sz="80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7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9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1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8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CMIP3.  CMIP5 RCP 2.6 does show some</a:t>
            </a:r>
            <a:r>
              <a:rPr lang="en-US" baseline="0" dirty="0" smtClean="0"/>
              <a:t> </a:t>
            </a:r>
            <a:r>
              <a:rPr lang="en-US" dirty="0" smtClean="0"/>
              <a:t>traces where</a:t>
            </a:r>
            <a:r>
              <a:rPr lang="en-US" baseline="0" dirty="0" smtClean="0"/>
              <a:t> temperature starts to decrease in mid-century.  But, this implies heroic mitigation.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6D2C-3891-4DBB-B0C5-916C1F9D25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28650" y="0"/>
            <a:ext cx="7886700" cy="933449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95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8750"/>
            <a:ext cx="7886700" cy="82391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62200"/>
            <a:ext cx="7886700" cy="35337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28650" y="0"/>
            <a:ext cx="7886700" cy="933449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6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323979"/>
            <a:ext cx="1971675" cy="4581525"/>
          </a:xfrm>
          <a:prstGeom prst="rect">
            <a:avLst/>
          </a:prstGeom>
        </p:spPr>
        <p:txBody>
          <a:bodyPr vert="eaVert"/>
          <a:lstStyle>
            <a:lvl1pPr>
              <a:defRPr sz="360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1323979"/>
            <a:ext cx="5800725" cy="458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28650" y="0"/>
            <a:ext cx="7886700" cy="933449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39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"/>
            <a:ext cx="7886700" cy="904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5100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653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653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04"/>
            <a:ext cx="7886700" cy="892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44096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83883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44096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283883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3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69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46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0"/>
            <a:ext cx="7885509" cy="9144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750"/>
            <a:ext cx="7886700" cy="4400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6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0"/>
            <a:ext cx="7885509" cy="9144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85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48068"/>
            <a:ext cx="7886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422399"/>
            <a:ext cx="1971675" cy="475456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1422399"/>
            <a:ext cx="5800725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30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68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9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1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0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7003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4023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90" y="-3967"/>
            <a:ext cx="7891463" cy="9144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220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68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4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4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8754"/>
            <a:ext cx="3886200" cy="43910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28754"/>
            <a:ext cx="3886200" cy="43910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9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23988"/>
            <a:ext cx="3868340" cy="6334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7401"/>
            <a:ext cx="3868340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1" y="1419226"/>
            <a:ext cx="3887391" cy="6381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1" y="2057401"/>
            <a:ext cx="3887391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1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287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3" y="0"/>
            <a:ext cx="788669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68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8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8752"/>
            <a:ext cx="2949178" cy="971551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28749"/>
            <a:ext cx="4629150" cy="44323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00300"/>
            <a:ext cx="2949178" cy="34686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AA6B-F173-4945-824F-3CEABAE8B1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28650" y="0"/>
            <a:ext cx="7886700" cy="933449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68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438274"/>
            <a:ext cx="2949178" cy="962026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438275"/>
            <a:ext cx="4629150" cy="442277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0779"/>
            <a:ext cx="2949178" cy="3470275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28650" y="0"/>
            <a:ext cx="7886700" cy="933449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14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9144000" cy="914401"/>
          </a:xfrm>
          <a:prstGeom prst="rect">
            <a:avLst/>
          </a:prstGeom>
          <a:solidFill>
            <a:srgbClr val="2F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tabLst>
                <a:tab pos="685783" algn="l"/>
              </a:tabLst>
            </a:pPr>
            <a:endParaRPr lang="en-US" sz="27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19225"/>
            <a:ext cx="7886700" cy="45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DE75-CBA3-48C9-861D-F4130CDE4B39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46B8-FF3C-4D12-8E14-2B9C1CC6C2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10301"/>
            <a:ext cx="9144000" cy="97867"/>
          </a:xfrm>
          <a:prstGeom prst="rect">
            <a:avLst/>
          </a:prstGeom>
          <a:solidFill>
            <a:srgbClr val="2F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757837"/>
            <a:ext cx="9144000" cy="97867"/>
          </a:xfrm>
          <a:prstGeom prst="rect">
            <a:avLst/>
          </a:prstGeom>
          <a:solidFill>
            <a:srgbClr val="2F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08163"/>
            <a:ext cx="914400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08163"/>
            <a:ext cx="142646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F8C1-034A-4D90-BCFB-CC462E8A90A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CD6F-8F7B-4068-9280-9AC1EECE7C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"/>
            <a:ext cx="9144000" cy="914401"/>
          </a:xfrm>
          <a:prstGeom prst="rect">
            <a:avLst/>
          </a:prstGeom>
          <a:solidFill>
            <a:srgbClr val="2F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tabLst>
                <a:tab pos="685783" algn="l"/>
              </a:tabLst>
            </a:pPr>
            <a:endParaRPr lang="en-US" sz="27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08192"/>
            <a:ext cx="9144000" cy="749808"/>
          </a:xfrm>
          <a:prstGeom prst="rect">
            <a:avLst/>
          </a:prstGeom>
          <a:solidFill>
            <a:srgbClr val="2F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tabLst>
                <a:tab pos="685783" algn="l"/>
              </a:tabLst>
            </a:pPr>
            <a:endParaRPr lang="en-US" sz="27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B2C4-DD6E-4A89-BF03-25E17A8D8933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4FD3-237C-4D9A-857F-D51C228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1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harding@lynkertech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202728"/>
          </a:xfrm>
        </p:spPr>
        <p:txBody>
          <a:bodyPr/>
          <a:lstStyle/>
          <a:p>
            <a:r>
              <a:rPr lang="en-US" dirty="0" smtClean="0"/>
              <a:t>Characterizing Uncertainty in Climate Scenarios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UR Boulder</a:t>
            </a:r>
          </a:p>
          <a:p>
            <a:r>
              <a:rPr lang="en-US" dirty="0" smtClean="0"/>
              <a:t>October 24, 2015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“What the </a:t>
            </a:r>
            <a:r>
              <a:rPr lang="en-US" altLang="en-US" i="1" smtClean="0"/>
              <a:t>heck</a:t>
            </a:r>
            <a:r>
              <a:rPr lang="en-US" altLang="en-US" smtClean="0"/>
              <a:t> do we do with that?”</a:t>
            </a:r>
          </a:p>
        </p:txBody>
      </p:sp>
      <p:pic>
        <p:nvPicPr>
          <p:cNvPr id="12292" name="Picture 3" descr="rear-view-mirror_cropped_TMI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"/>
          <a:stretch>
            <a:fillRect/>
          </a:stretch>
        </p:blipFill>
        <p:spPr bwMode="auto">
          <a:xfrm>
            <a:off x="457200" y="1828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183481"/>
            <a:ext cx="7886700" cy="2384175"/>
          </a:xfrm>
        </p:spPr>
        <p:txBody>
          <a:bodyPr/>
          <a:lstStyle/>
          <a:p>
            <a:r>
              <a:rPr lang="en-US" altLang="en-US" dirty="0" smtClean="0"/>
              <a:t>Variability</a:t>
            </a:r>
          </a:p>
          <a:p>
            <a:pPr lvl="1"/>
            <a:r>
              <a:rPr lang="en-US" altLang="en-US" dirty="0" smtClean="0"/>
              <a:t>the effect of chance</a:t>
            </a:r>
          </a:p>
          <a:p>
            <a:pPr lvl="1"/>
            <a:r>
              <a:rPr lang="en-US" altLang="en-US" dirty="0" smtClean="0"/>
              <a:t>Use frequency approach to quantify probability of occurrence</a:t>
            </a:r>
          </a:p>
          <a:p>
            <a:r>
              <a:rPr lang="en-US" altLang="en-US" dirty="0" smtClean="0"/>
              <a:t>Uncertainty</a:t>
            </a:r>
          </a:p>
          <a:p>
            <a:pPr lvl="1"/>
            <a:r>
              <a:rPr lang="en-US" altLang="en-US" dirty="0" smtClean="0"/>
              <a:t>Imperfection in our state of knowledge</a:t>
            </a:r>
          </a:p>
          <a:p>
            <a:pPr lvl="1"/>
            <a:r>
              <a:rPr lang="en-US" altLang="en-US" dirty="0" smtClean="0"/>
              <a:t>We are faced with a one-time event (in our experience) hidden conditions and uncertain states of nature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Uncertainty vs. Variability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8650" y="3660525"/>
            <a:ext cx="7886700" cy="2362200"/>
            <a:chOff x="420" y="1680"/>
            <a:chExt cx="3468" cy="148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2" y="1680"/>
              <a:ext cx="1200" cy="1488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32" y="1680"/>
              <a:ext cx="2256" cy="1488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632" y="1680"/>
              <a:ext cx="0" cy="1488"/>
            </a:xfrm>
            <a:prstGeom prst="line">
              <a:avLst/>
            </a:prstGeom>
            <a:noFill/>
            <a:ln w="508000">
              <a:pattFill prst="pct2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064" y="2685"/>
              <a:ext cx="16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/>
                <a:t>Epistemic</a:t>
              </a:r>
              <a:r>
                <a:rPr lang="en-US" altLang="en-US" sz="2800" dirty="0"/>
                <a:t> </a:t>
              </a:r>
              <a:r>
                <a:rPr lang="en-US" altLang="en-US" sz="1800" dirty="0"/>
                <a:t>Uncertainty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919" y="1776"/>
              <a:ext cx="17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Imperfect state of knowledge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77" y="1776"/>
              <a:ext cx="16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Random effects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528" y="2139"/>
              <a:ext cx="3120" cy="432"/>
            </a:xfrm>
            <a:prstGeom prst="leftRightArrow">
              <a:avLst>
                <a:gd name="adj1" fmla="val 50000"/>
                <a:gd name="adj2" fmla="val 1444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20" y="2673"/>
              <a:ext cx="11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Aleatory</a:t>
              </a:r>
              <a:r>
                <a:rPr lang="en-US" altLang="en-US" sz="2800" dirty="0"/>
                <a:t> </a:t>
              </a:r>
              <a:r>
                <a:rPr lang="en-US" altLang="en-US" sz="1800" dirty="0"/>
                <a:t>Uncertainty</a:t>
              </a:r>
            </a:p>
            <a:p>
              <a:pPr algn="ctr" eaLnBrk="1" hangingPunct="1"/>
              <a:r>
                <a:rPr lang="en-US" altLang="en-US" sz="1600" dirty="0"/>
                <a:t>Variability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816" y="2256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Irreducible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2256"/>
              <a:ext cx="6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Reducible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46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596188" y="6630988"/>
            <a:ext cx="1414462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4B3A6E"/>
                </a:solidFill>
              </a:rPr>
              <a:t>title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Improving our state of knowledge</a:t>
            </a:r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3781" r="2279" b="3764"/>
          <a:stretch/>
        </p:blipFill>
        <p:spPr>
          <a:xfrm>
            <a:off x="1469708" y="1294015"/>
            <a:ext cx="6126480" cy="4480560"/>
          </a:xfrm>
          <a:noFill/>
        </p:spPr>
      </p:pic>
    </p:spTree>
    <p:extLst>
      <p:ext uri="{BB962C8B-B14F-4D97-AF65-F5344CB8AC3E}">
        <p14:creationId xmlns:p14="http://schemas.microsoft.com/office/powerpoint/2010/main" val="311806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1659"/>
            <a:ext cx="7886700" cy="440055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</a:t>
            </a:r>
          </a:p>
          <a:p>
            <a:pPr lvl="1"/>
            <a:r>
              <a:rPr lang="en-US" sz="2000" dirty="0" smtClean="0"/>
              <a:t>Their </a:t>
            </a:r>
            <a:r>
              <a:rPr lang="en-US" sz="2000" dirty="0"/>
              <a:t>resolution is too low to assess local </a:t>
            </a:r>
            <a:r>
              <a:rPr lang="en-US" sz="2000" dirty="0" smtClean="0"/>
              <a:t>effects,</a:t>
            </a:r>
          </a:p>
          <a:p>
            <a:pPr lvl="1"/>
            <a:r>
              <a:rPr lang="en-US" sz="2000" dirty="0" smtClean="0"/>
              <a:t>Downscaling increases uncertainty,</a:t>
            </a:r>
            <a:endParaRPr lang="en-US" sz="2000" dirty="0"/>
          </a:p>
          <a:p>
            <a:pPr lvl="1"/>
            <a:r>
              <a:rPr lang="en-US" sz="2000" dirty="0" smtClean="0"/>
              <a:t>They </a:t>
            </a:r>
            <a:r>
              <a:rPr lang="en-US" sz="2000" dirty="0"/>
              <a:t>don’t hue to well to historical data at any point on </a:t>
            </a:r>
            <a:r>
              <a:rPr lang="en-US" sz="2000" dirty="0" smtClean="0"/>
              <a:t>earth,</a:t>
            </a:r>
            <a:endParaRPr lang="en-US" sz="2000" dirty="0"/>
          </a:p>
          <a:p>
            <a:pPr lvl="1"/>
            <a:r>
              <a:rPr lang="en-US" sz="2000" dirty="0" smtClean="0"/>
              <a:t>They </a:t>
            </a:r>
            <a:r>
              <a:rPr lang="en-US" sz="2000" dirty="0"/>
              <a:t>don’t replicate historical variability, in either space or </a:t>
            </a:r>
            <a:r>
              <a:rPr lang="en-US" sz="2000" dirty="0" smtClean="0"/>
              <a:t>time,</a:t>
            </a:r>
          </a:p>
          <a:p>
            <a:pPr lvl="1"/>
            <a:r>
              <a:rPr lang="en-US" sz="2000" dirty="0" smtClean="0"/>
              <a:t>They disagree, often diametrically,</a:t>
            </a:r>
            <a:endParaRPr lang="en-US" sz="2000" dirty="0"/>
          </a:p>
          <a:p>
            <a:pPr lvl="1"/>
            <a:r>
              <a:rPr lang="en-US" sz="2000" dirty="0" smtClean="0"/>
              <a:t>They </a:t>
            </a:r>
            <a:r>
              <a:rPr lang="en-US" sz="2000" dirty="0"/>
              <a:t>cannot be verified or </a:t>
            </a:r>
            <a:r>
              <a:rPr lang="en-US" sz="2000" dirty="0" smtClean="0"/>
              <a:t>validated </a:t>
            </a:r>
            <a:r>
              <a:rPr lang="en-US" sz="2000" dirty="0"/>
              <a:t>(</a:t>
            </a:r>
            <a:r>
              <a:rPr lang="en-US" sz="2000" dirty="0" err="1"/>
              <a:t>Oreskes</a:t>
            </a:r>
            <a:r>
              <a:rPr lang="en-US" sz="2000" dirty="0"/>
              <a:t>, et al., 1994</a:t>
            </a:r>
            <a:r>
              <a:rPr lang="en-US" sz="2000" dirty="0" smtClean="0"/>
              <a:t>).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Yes</a:t>
            </a:r>
          </a:p>
          <a:p>
            <a:pPr lvl="1"/>
            <a:r>
              <a:rPr lang="en-US" sz="2000" dirty="0" err="1" smtClean="0"/>
              <a:t>Ummmmm</a:t>
            </a:r>
            <a:r>
              <a:rPr lang="en-US" sz="2000" dirty="0" smtClean="0"/>
              <a:t>……well…they exist?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"/>
            <a:ext cx="8248650" cy="914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climate models ready for prime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989645"/>
            <a:ext cx="4178300" cy="50781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disagreement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Unforced variability: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979209"/>
            <a:ext cx="7670223" cy="51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Unforced variability: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7" y="1260764"/>
            <a:ext cx="8195529" cy="42947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80364" y="1995055"/>
            <a:ext cx="1898072" cy="2008909"/>
            <a:chOff x="5680364" y="1995055"/>
            <a:chExt cx="1898072" cy="200890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680364" y="1995055"/>
              <a:ext cx="1828800" cy="2008909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902036" y="2147455"/>
              <a:ext cx="1676400" cy="152400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4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96"/>
          <a:stretch/>
        </p:blipFill>
        <p:spPr>
          <a:xfrm>
            <a:off x="600660" y="1614487"/>
            <a:ext cx="8268121" cy="38719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i="1" dirty="0"/>
              <a:t>heck </a:t>
            </a:r>
            <a:r>
              <a:rPr lang="en-US" dirty="0"/>
              <a:t>do we do with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179367"/>
            <a:ext cx="8044295" cy="4847359"/>
          </a:xfrm>
        </p:spPr>
        <p:txBody>
          <a:bodyPr>
            <a:noAutofit/>
          </a:bodyPr>
          <a:lstStyle/>
          <a:p>
            <a:r>
              <a:rPr lang="en-US" sz="2400" dirty="0" smtClean="0"/>
              <a:t>Get used to uncertainty </a:t>
            </a:r>
          </a:p>
          <a:p>
            <a:pPr lvl="1"/>
            <a:r>
              <a:rPr lang="en-US" sz="2000" dirty="0" smtClean="0"/>
              <a:t>Over a multi-generational time frame</a:t>
            </a:r>
          </a:p>
          <a:p>
            <a:r>
              <a:rPr lang="en-US" sz="2400" dirty="0" smtClean="0"/>
              <a:t>Over the long term, there are no no-regret actions.</a:t>
            </a:r>
          </a:p>
          <a:p>
            <a:r>
              <a:rPr lang="en-US" sz="2400" dirty="0" smtClean="0"/>
              <a:t>Conservative approach—minimize maximum regret</a:t>
            </a:r>
          </a:p>
          <a:p>
            <a:r>
              <a:rPr lang="en-US" sz="2400" dirty="0" smtClean="0"/>
              <a:t>Robust approach—minimize mean regret (and variance)</a:t>
            </a:r>
          </a:p>
          <a:p>
            <a:r>
              <a:rPr lang="en-US" sz="2400" dirty="0" smtClean="0"/>
              <a:t>Resilient systems:</a:t>
            </a:r>
          </a:p>
          <a:p>
            <a:pPr lvl="1"/>
            <a:r>
              <a:rPr lang="en-US" sz="2000" dirty="0" smtClean="0"/>
              <a:t>Incorporate ability to modify a design (e.g. by changing operations) to adapt to unexpected conditions.</a:t>
            </a:r>
          </a:p>
          <a:p>
            <a:pPr lvl="1"/>
            <a:r>
              <a:rPr lang="en-US" sz="2000" dirty="0" smtClean="0"/>
              <a:t>Avoid hardening—e.g. permanent, irreversible decisions.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3200" dirty="0"/>
              <a:t>Oh, one more thing: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3200" i="1" dirty="0" smtClean="0"/>
              <a:t>We </a:t>
            </a:r>
            <a:r>
              <a:rPr lang="en-US" sz="3200" i="1" dirty="0"/>
              <a:t>need </a:t>
            </a:r>
            <a:r>
              <a:rPr lang="en-US" sz="3200" i="1"/>
              <a:t>larger </a:t>
            </a:r>
            <a:r>
              <a:rPr lang="en-US" sz="3200" i="1" smtClean="0"/>
              <a:t>projection </a:t>
            </a:r>
            <a:r>
              <a:rPr lang="en-US" sz="3200" i="1" dirty="0"/>
              <a:t>ensembles.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Regret, robustness and resilience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596188" y="6630988"/>
            <a:ext cx="1414462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4B3A6E"/>
                </a:solidFill>
              </a:rPr>
              <a:t>title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Thanks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809" y="1117168"/>
            <a:ext cx="8343900" cy="31084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 smtClean="0"/>
              <a:t>It’s not what you don’t know that gets you in trouble.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 smtClean="0"/>
              <a:t>It’s what you know for sure that just </a:t>
            </a:r>
            <a:r>
              <a:rPr lang="en-US" altLang="en-US" sz="2400" i="1" dirty="0" err="1" smtClean="0"/>
              <a:t>ain’t</a:t>
            </a:r>
            <a:r>
              <a:rPr lang="en-US" altLang="en-US" sz="2400" i="1" dirty="0" smtClean="0"/>
              <a:t> so.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/>
              <a:t>				</a:t>
            </a:r>
            <a:r>
              <a:rPr lang="en-US" altLang="en-US" sz="2000" dirty="0" smtClean="0"/>
              <a:t>Twain’s First Law</a:t>
            </a:r>
            <a:endParaRPr lang="en-US" altLang="en-US" sz="2000" i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2000" i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 smtClean="0"/>
              <a:t>Prediction is very difficult, particularly if it is about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 smtClean="0"/>
              <a:t>the future.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                    	</a:t>
            </a:r>
            <a:r>
              <a:rPr lang="en-US" altLang="en-US" sz="2000" dirty="0" smtClean="0"/>
              <a:t>Niels Bohr, as channeled by Yogi Berra.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i="1" dirty="0" smtClean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143000" y="4571999"/>
            <a:ext cx="6858000" cy="130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Ben Harding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bharding@lynkertech.com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303-817-8177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6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 historical planning </a:t>
            </a:r>
            <a:r>
              <a:rPr lang="en-US" altLang="en-US" dirty="0"/>
              <a:t>p</a:t>
            </a:r>
            <a:r>
              <a:rPr lang="en-US" altLang="en-US" dirty="0" smtClean="0"/>
              <a:t>aradigm</a:t>
            </a:r>
          </a:p>
        </p:txBody>
      </p:sp>
      <p:pic>
        <p:nvPicPr>
          <p:cNvPr id="3075" name="Picture 5" descr="hindsight-rear-view-future-past-road-mirror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489" r="20160" b="59911"/>
          <a:stretch>
            <a:fillRect/>
          </a:stretch>
        </p:blipFill>
        <p:spPr bwMode="auto">
          <a:xfrm>
            <a:off x="457200" y="1828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57200" y="579120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 i="1"/>
              <a:t>Paradigm courtesy of Lee Rozaklis</a:t>
            </a:r>
            <a:r>
              <a:rPr lang="en-US" alt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6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the Paradigm</a:t>
            </a:r>
          </a:p>
        </p:txBody>
      </p:sp>
      <p:pic>
        <p:nvPicPr>
          <p:cNvPr id="7171" name="Picture 4" descr="rear-view-mirror_cropped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the Paradigm</a:t>
            </a:r>
          </a:p>
        </p:txBody>
      </p:sp>
      <p:pic>
        <p:nvPicPr>
          <p:cNvPr id="8195" name="Picture 2" descr="rear-view-mirror_winding_road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" b="40076"/>
          <a:stretch>
            <a:fillRect/>
          </a:stretch>
        </p:blipFill>
        <p:spPr bwMode="auto">
          <a:xfrm>
            <a:off x="457200" y="1828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the Paradigm</a:t>
            </a:r>
          </a:p>
        </p:txBody>
      </p:sp>
      <p:pic>
        <p:nvPicPr>
          <p:cNvPr id="9219" name="Picture 2" descr="rear-view-mirror_bridge_out_3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"/>
          <a:stretch>
            <a:fillRect/>
          </a:stretch>
        </p:blipFill>
        <p:spPr bwMode="auto">
          <a:xfrm>
            <a:off x="457200" y="1828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the Paradigm</a:t>
            </a:r>
          </a:p>
        </p:txBody>
      </p:sp>
      <p:pic>
        <p:nvPicPr>
          <p:cNvPr id="10243" name="Picture 2" descr="rear-view-mirror_cropped_beer_2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"/>
          <a:stretch>
            <a:fillRect/>
          </a:stretch>
        </p:blipFill>
        <p:spPr bwMode="auto">
          <a:xfrm>
            <a:off x="457200" y="1828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Even looking back there is uncertainty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5" y="1435100"/>
            <a:ext cx="8852466" cy="369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"/>
            <a:ext cx="8083550" cy="914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But, now we have even more uncertainty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17" y="998257"/>
            <a:ext cx="5282228" cy="50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nker Logo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nker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ckwell-Helvetica">
      <a:majorFont>
        <a:latin typeface="Rockwel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609</Words>
  <Application>Microsoft Office PowerPoint</Application>
  <PresentationFormat>On-screen Show (4:3)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Georgia</vt:lpstr>
      <vt:lpstr>Helvetica</vt:lpstr>
      <vt:lpstr>Rockwell</vt:lpstr>
      <vt:lpstr>Wingdings</vt:lpstr>
      <vt:lpstr>Lynker Logo Theme</vt:lpstr>
      <vt:lpstr>Lynker No Logo</vt:lpstr>
      <vt:lpstr>Blank</vt:lpstr>
      <vt:lpstr>Characterizing Uncertainty in Climate Scenarios</vt:lpstr>
      <vt:lpstr>Today in history</vt:lpstr>
      <vt:lpstr>The historical planning paradigm</vt:lpstr>
      <vt:lpstr>Limitations of the Paradigm</vt:lpstr>
      <vt:lpstr>Limitations of the Paradigm</vt:lpstr>
      <vt:lpstr>Limitations of the Paradigm</vt:lpstr>
      <vt:lpstr>Limitations of the Paradigm</vt:lpstr>
      <vt:lpstr>Even looking back there is uncertainty</vt:lpstr>
      <vt:lpstr>But, now we have even more uncertainty</vt:lpstr>
      <vt:lpstr>“What the heck do we do with that?”</vt:lpstr>
      <vt:lpstr>Uncertainty vs. Variability</vt:lpstr>
      <vt:lpstr>Improving our state of knowledge</vt:lpstr>
      <vt:lpstr>Are climate models ready for prime time?</vt:lpstr>
      <vt:lpstr>Model disagreement</vt:lpstr>
      <vt:lpstr>Unforced variability: space</vt:lpstr>
      <vt:lpstr>Unforced variability: time</vt:lpstr>
      <vt:lpstr>What the heck do we do with that?</vt:lpstr>
      <vt:lpstr>Regret, robustness and resilience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Szafranski</dc:creator>
  <cp:lastModifiedBy>Ben</cp:lastModifiedBy>
  <cp:revision>62</cp:revision>
  <cp:lastPrinted>2015-10-23T22:48:29Z</cp:lastPrinted>
  <dcterms:created xsi:type="dcterms:W3CDTF">2015-09-28T21:20:17Z</dcterms:created>
  <dcterms:modified xsi:type="dcterms:W3CDTF">2015-10-24T12:56:13Z</dcterms:modified>
</cp:coreProperties>
</file>